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37303" y="1624329"/>
            <a:ext cx="2943225" cy="3505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7981" y="1465834"/>
            <a:ext cx="7908036" cy="930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45668" y="1717293"/>
            <a:ext cx="7680325" cy="40119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576" y="4953000"/>
            <a:ext cx="7456805" cy="488315"/>
          </a:xfrm>
          <a:custGeom>
            <a:avLst/>
            <a:gdLst/>
            <a:ahLst/>
            <a:cxnLst/>
            <a:rect l="l" t="t" r="r" b="b"/>
            <a:pathLst>
              <a:path w="7456805" h="488314">
                <a:moveTo>
                  <a:pt x="7456424" y="0"/>
                </a:moveTo>
                <a:lnTo>
                  <a:pt x="0" y="289941"/>
                </a:lnTo>
                <a:lnTo>
                  <a:pt x="7456424" y="488188"/>
                </a:lnTo>
                <a:lnTo>
                  <a:pt x="7456424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1347" y="5237734"/>
            <a:ext cx="9032875" cy="788670"/>
          </a:xfrm>
          <a:custGeom>
            <a:avLst/>
            <a:gdLst/>
            <a:ahLst/>
            <a:cxnLst/>
            <a:rect l="l" t="t" r="r" b="b"/>
            <a:pathLst>
              <a:path w="9032875" h="788670">
                <a:moveTo>
                  <a:pt x="9032652" y="0"/>
                </a:moveTo>
                <a:lnTo>
                  <a:pt x="0" y="0"/>
                </a:lnTo>
                <a:lnTo>
                  <a:pt x="9032652" y="788669"/>
                </a:lnTo>
                <a:lnTo>
                  <a:pt x="90326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998718"/>
            <a:ext cx="9144000" cy="1859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991632"/>
            <a:ext cx="9144000" cy="8026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457325" y="2362200"/>
            <a:ext cx="6181725" cy="8572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81000" y="5632069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Prepared BY: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3600" dirty="0" err="1" smtClean="0">
                <a:latin typeface="Aldhabi" pitchFamily="2" charset="-78"/>
                <a:cs typeface="Aldhabi" pitchFamily="2" charset="-78"/>
              </a:rPr>
              <a:t>Nisar</a:t>
            </a:r>
            <a:r>
              <a:rPr lang="en-US" sz="3600" dirty="0" smtClean="0">
                <a:latin typeface="Aldhabi" pitchFamily="2" charset="-78"/>
                <a:cs typeface="Aldhabi" pitchFamily="2" charset="-78"/>
              </a:rPr>
              <a:t> Ahmad</a:t>
            </a:r>
            <a:endParaRPr lang="en-US" sz="3600" dirty="0">
              <a:latin typeface="Aldhabi" pitchFamily="2" charset="-78"/>
              <a:cs typeface="Aldhabi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33829"/>
            <a:ext cx="7675245" cy="417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Sit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down and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write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whatever is on your</a:t>
            </a:r>
            <a:r>
              <a:rPr sz="27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mind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4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Give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yourself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time</a:t>
            </a:r>
            <a:r>
              <a:rPr sz="27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limit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9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DO NOT erase</a:t>
            </a:r>
            <a:r>
              <a:rPr sz="2700" spc="-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anything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8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Never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stop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writing, just write</a:t>
            </a:r>
            <a:r>
              <a:rPr sz="27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something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250">
              <a:latin typeface="Times New Roman"/>
              <a:cs typeface="Times New Roman"/>
            </a:endParaRPr>
          </a:p>
          <a:p>
            <a:pPr marL="268605" marR="314960" indent="-256540">
              <a:lnSpc>
                <a:spcPts val="292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Remember that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no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 is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bad idea</a:t>
            </a:r>
            <a:r>
              <a:rPr sz="2700" spc="-1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when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freewriting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686050" y="342900"/>
            <a:ext cx="37623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33829"/>
            <a:ext cx="7465695" cy="8077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68605" marR="5080" indent="-256540">
              <a:lnSpc>
                <a:spcPts val="2920"/>
              </a:lnSpc>
              <a:spcBef>
                <a:spcPts val="459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If you </a:t>
            </a:r>
            <a:r>
              <a:rPr dirty="0"/>
              <a:t>need </a:t>
            </a:r>
            <a:r>
              <a:rPr spc="-5" dirty="0"/>
              <a:t>to, </a:t>
            </a:r>
            <a:r>
              <a:rPr dirty="0"/>
              <a:t>use a </a:t>
            </a:r>
            <a:r>
              <a:rPr spc="-5" dirty="0"/>
              <a:t>prompt or question</a:t>
            </a:r>
            <a:r>
              <a:rPr spc="-125" dirty="0"/>
              <a:t> </a:t>
            </a:r>
            <a:r>
              <a:rPr spc="-10" dirty="0"/>
              <a:t>to  </a:t>
            </a:r>
            <a:r>
              <a:rPr spc="-5" dirty="0"/>
              <a:t>begin </a:t>
            </a:r>
            <a:r>
              <a:rPr dirty="0"/>
              <a:t>free</a:t>
            </a:r>
            <a:r>
              <a:rPr spc="-50" dirty="0"/>
              <a:t> </a:t>
            </a:r>
            <a:r>
              <a:rPr spc="-5" dirty="0"/>
              <a:t>writing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645791"/>
            <a:ext cx="7846059" cy="290957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524510" marR="5080" indent="-229235">
              <a:lnSpc>
                <a:spcPts val="2480"/>
              </a:lnSpc>
              <a:spcBef>
                <a:spcPts val="420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Ex: Write for 15 minutes using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following</a:t>
            </a:r>
            <a:r>
              <a:rPr sz="2300" spc="-1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phrase  as your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first</a:t>
            </a:r>
            <a:r>
              <a:rPr sz="23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line…</a:t>
            </a:r>
            <a:endParaRPr sz="2300">
              <a:latin typeface="Lucida Sans Unicode"/>
              <a:cs typeface="Lucida Sans Unicode"/>
            </a:endParaRPr>
          </a:p>
          <a:p>
            <a:pPr marL="817244">
              <a:lnSpc>
                <a:spcPct val="100000"/>
              </a:lnSpc>
              <a:spcBef>
                <a:spcPts val="2775"/>
              </a:spcBef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“The stain will not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come</a:t>
            </a:r>
            <a:r>
              <a:rPr sz="2300" spc="-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out…”</a:t>
            </a:r>
            <a:endParaRPr sz="2300">
              <a:latin typeface="Lucida Sans Unicode"/>
              <a:cs typeface="Lucida Sans Unicode"/>
            </a:endParaRPr>
          </a:p>
          <a:p>
            <a:pPr marL="268605" marR="175895" indent="-256540">
              <a:lnSpc>
                <a:spcPct val="90000"/>
              </a:lnSpc>
              <a:spcBef>
                <a:spcPts val="314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Useful when – starting 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</a:t>
            </a:r>
            <a:r>
              <a:rPr sz="2700" spc="-1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assignment,  thinking of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topic, or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sorting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through  thoughts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90700" y="342900"/>
            <a:ext cx="570547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12493"/>
            <a:ext cx="7193915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10" dirty="0"/>
              <a:t>Lists are </a:t>
            </a:r>
            <a:r>
              <a:rPr sz="2500" spc="-5" dirty="0"/>
              <a:t>similar to </a:t>
            </a:r>
            <a:r>
              <a:rPr sz="2500" spc="-10" dirty="0"/>
              <a:t>brainstorming but</a:t>
            </a:r>
            <a:r>
              <a:rPr sz="2500" spc="100" dirty="0"/>
              <a:t> </a:t>
            </a:r>
            <a:r>
              <a:rPr sz="2500" spc="-10" dirty="0"/>
              <a:t>involve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860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grouping your </a:t>
            </a:r>
            <a:r>
              <a:rPr spc="-10" dirty="0"/>
              <a:t>ideas </a:t>
            </a:r>
            <a:r>
              <a:rPr dirty="0"/>
              <a:t>as </a:t>
            </a:r>
            <a:r>
              <a:rPr spc="-5" dirty="0"/>
              <a:t>you</a:t>
            </a:r>
            <a:r>
              <a:rPr spc="-15" dirty="0"/>
              <a:t> </a:t>
            </a:r>
            <a:r>
              <a:rPr spc="-5" dirty="0"/>
              <a:t>write</a:t>
            </a:r>
          </a:p>
          <a:p>
            <a:pPr marL="268605" marR="370205" indent="-256540">
              <a:lnSpc>
                <a:spcPts val="2400"/>
              </a:lnSpc>
              <a:spcBef>
                <a:spcPts val="318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10" dirty="0"/>
              <a:t>First write down </a:t>
            </a:r>
            <a:r>
              <a:rPr spc="-5" dirty="0"/>
              <a:t>main </a:t>
            </a:r>
            <a:r>
              <a:rPr spc="-10" dirty="0"/>
              <a:t>ideas </a:t>
            </a:r>
            <a:r>
              <a:rPr spc="-5" dirty="0"/>
              <a:t>you </a:t>
            </a:r>
            <a:r>
              <a:rPr spc="-10" dirty="0"/>
              <a:t>have for </a:t>
            </a:r>
            <a:r>
              <a:rPr spc="-5" dirty="0"/>
              <a:t>your  paper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1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10" dirty="0"/>
              <a:t>List </a:t>
            </a:r>
            <a:r>
              <a:rPr spc="-5" dirty="0"/>
              <a:t>related ideas or </a:t>
            </a:r>
            <a:r>
              <a:rPr spc="-10" dirty="0"/>
              <a:t>items </a:t>
            </a:r>
            <a:r>
              <a:rPr spc="-5" dirty="0"/>
              <a:t>under each main</a:t>
            </a:r>
            <a:r>
              <a:rPr spc="-10" dirty="0"/>
              <a:t> idea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0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Create new main </a:t>
            </a:r>
            <a:r>
              <a:rPr spc="-10" dirty="0"/>
              <a:t>ideas </a:t>
            </a:r>
            <a:r>
              <a:rPr spc="-5" dirty="0"/>
              <a:t>as</a:t>
            </a:r>
            <a:r>
              <a:rPr spc="-25" dirty="0"/>
              <a:t> </a:t>
            </a:r>
            <a:r>
              <a:rPr spc="-5" dirty="0"/>
              <a:t>need</a:t>
            </a:r>
            <a:endParaRPr sz="1700">
              <a:latin typeface="Times New Roman"/>
              <a:cs typeface="Times New Roman"/>
            </a:endParaRPr>
          </a:p>
          <a:p>
            <a:pPr marL="524510" marR="147955" indent="-229235" algn="just">
              <a:lnSpc>
                <a:spcPct val="80100"/>
              </a:lnSpc>
              <a:spcBef>
                <a:spcPts val="3135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100" spc="-5" dirty="0"/>
              <a:t>You </a:t>
            </a:r>
            <a:r>
              <a:rPr sz="2100" dirty="0"/>
              <a:t>may </a:t>
            </a:r>
            <a:r>
              <a:rPr sz="2100" spc="-5" dirty="0"/>
              <a:t>need </a:t>
            </a:r>
            <a:r>
              <a:rPr sz="2100" dirty="0"/>
              <a:t>to </a:t>
            </a:r>
            <a:r>
              <a:rPr sz="2100" spc="-5" dirty="0"/>
              <a:t>do this if some of your smaller ideas  don’t fit </a:t>
            </a:r>
            <a:r>
              <a:rPr sz="2100" dirty="0"/>
              <a:t>under </a:t>
            </a:r>
            <a:r>
              <a:rPr sz="2100" spc="-5" dirty="0"/>
              <a:t>an existing category or </a:t>
            </a:r>
            <a:r>
              <a:rPr sz="2100" spc="-10" dirty="0"/>
              <a:t>you </a:t>
            </a:r>
            <a:r>
              <a:rPr sz="2100" spc="-5" dirty="0"/>
              <a:t>don’t </a:t>
            </a:r>
            <a:r>
              <a:rPr sz="2100" dirty="0"/>
              <a:t>have  </a:t>
            </a:r>
            <a:r>
              <a:rPr sz="2100" spc="-5" dirty="0"/>
              <a:t>enough ideas for your</a:t>
            </a:r>
            <a:r>
              <a:rPr sz="2100" spc="20" dirty="0"/>
              <a:t> </a:t>
            </a:r>
            <a:r>
              <a:rPr sz="2100" spc="-5" dirty="0"/>
              <a:t>paper</a:t>
            </a:r>
            <a:endParaRPr sz="2100"/>
          </a:p>
        </p:txBody>
      </p:sp>
      <p:sp>
        <p:nvSpPr>
          <p:cNvPr id="4" name="object 4"/>
          <p:cNvSpPr/>
          <p:nvPr/>
        </p:nvSpPr>
        <p:spPr>
          <a:xfrm>
            <a:off x="3629025" y="342900"/>
            <a:ext cx="18764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56540">
              <a:lnSpc>
                <a:spcPct val="100000"/>
              </a:lnSpc>
              <a:spcBef>
                <a:spcPts val="100"/>
              </a:spcBef>
              <a:tabLst>
                <a:tab pos="29654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Useful when – </a:t>
            </a:r>
            <a:r>
              <a:rPr spc="-5" dirty="0"/>
              <a:t>trying to think of </a:t>
            </a:r>
            <a:r>
              <a:rPr dirty="0"/>
              <a:t>main </a:t>
            </a:r>
            <a:r>
              <a:rPr spc="-5" dirty="0"/>
              <a:t>ideas</a:t>
            </a:r>
            <a:r>
              <a:rPr spc="-200" dirty="0"/>
              <a:t> </a:t>
            </a:r>
            <a:r>
              <a:rPr spc="-5" dirty="0"/>
              <a:t>or  points </a:t>
            </a:r>
            <a:r>
              <a:rPr dirty="0"/>
              <a:t>for </a:t>
            </a:r>
            <a:r>
              <a:rPr spc="-5" dirty="0"/>
              <a:t>your</a:t>
            </a:r>
            <a:r>
              <a:rPr spc="-30" dirty="0"/>
              <a:t> </a:t>
            </a:r>
            <a:r>
              <a:rPr spc="-5" dirty="0"/>
              <a:t>paper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747661"/>
            <a:ext cx="5179695" cy="299783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Example:</a:t>
            </a:r>
            <a:endParaRPr sz="2700">
              <a:latin typeface="Lucida Sans Unicode"/>
              <a:cs typeface="Lucida Sans Unicode"/>
            </a:endParaRPr>
          </a:p>
          <a:p>
            <a:pPr marL="524510" indent="-229235">
              <a:lnSpc>
                <a:spcPct val="100000"/>
              </a:lnSpc>
              <a:spcBef>
                <a:spcPts val="365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–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Tablets in the</a:t>
            </a:r>
            <a:r>
              <a:rPr sz="23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Classroom</a:t>
            </a:r>
            <a:endParaRPr sz="23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430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Benefits</a:t>
            </a:r>
            <a:endParaRPr sz="2100">
              <a:latin typeface="Lucida Sans Unicode"/>
              <a:cs typeface="Lucida Sans Unicode"/>
            </a:endParaRPr>
          </a:p>
          <a:p>
            <a:pPr marL="1045844" lvl="2" indent="-229235">
              <a:lnSpc>
                <a:spcPct val="100000"/>
              </a:lnSpc>
              <a:spcBef>
                <a:spcPts val="425"/>
              </a:spcBef>
              <a:buClr>
                <a:srgbClr val="9CAF84"/>
              </a:buClr>
              <a:buFont typeface="Wingdings 2"/>
              <a:buChar char=""/>
              <a:tabLst>
                <a:tab pos="1045844" algn="l"/>
                <a:tab pos="1046480" algn="l"/>
              </a:tabLst>
            </a:pPr>
            <a:r>
              <a:rPr sz="19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Digital </a:t>
            </a: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books can be</a:t>
            </a:r>
            <a:r>
              <a:rPr sz="19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cheaper</a:t>
            </a:r>
            <a:endParaRPr sz="1900">
              <a:latin typeface="Lucida Sans Unicode"/>
              <a:cs typeface="Lucida Sans Unicode"/>
            </a:endParaRPr>
          </a:p>
          <a:p>
            <a:pPr marL="1045844" lvl="2" indent="-229235">
              <a:lnSpc>
                <a:spcPct val="100000"/>
              </a:lnSpc>
              <a:spcBef>
                <a:spcPts val="400"/>
              </a:spcBef>
              <a:buClr>
                <a:srgbClr val="9CAF84"/>
              </a:buClr>
              <a:buFont typeface="Wingdings 2"/>
              <a:buChar char=""/>
              <a:tabLst>
                <a:tab pos="1045844" algn="l"/>
                <a:tab pos="1046480" algn="l"/>
              </a:tabLst>
            </a:pP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Students develop tech</a:t>
            </a:r>
            <a:r>
              <a:rPr sz="19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9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skills</a:t>
            </a:r>
            <a:endParaRPr sz="19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375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Negative</a:t>
            </a:r>
            <a:r>
              <a:rPr sz="210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Effects</a:t>
            </a:r>
            <a:endParaRPr sz="2100">
              <a:latin typeface="Lucida Sans Unicode"/>
              <a:cs typeface="Lucida Sans Unicode"/>
            </a:endParaRPr>
          </a:p>
          <a:p>
            <a:pPr marL="1045844" lvl="2" indent="-229235">
              <a:lnSpc>
                <a:spcPct val="100000"/>
              </a:lnSpc>
              <a:spcBef>
                <a:spcPts val="425"/>
              </a:spcBef>
              <a:buClr>
                <a:srgbClr val="9CAF84"/>
              </a:buClr>
              <a:buFont typeface="Wingdings 2"/>
              <a:buChar char=""/>
              <a:tabLst>
                <a:tab pos="1045844" algn="l"/>
                <a:tab pos="1046480" algn="l"/>
              </a:tabLst>
            </a:pP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They are </a:t>
            </a:r>
            <a:r>
              <a:rPr sz="19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19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distraction</a:t>
            </a:r>
            <a:endParaRPr sz="1900">
              <a:latin typeface="Lucida Sans Unicode"/>
              <a:cs typeface="Lucida Sans Unicode"/>
            </a:endParaRPr>
          </a:p>
          <a:p>
            <a:pPr marL="1045844" lvl="2" indent="-229235">
              <a:lnSpc>
                <a:spcPct val="100000"/>
              </a:lnSpc>
              <a:spcBef>
                <a:spcPts val="400"/>
              </a:spcBef>
              <a:buClr>
                <a:srgbClr val="9CAF84"/>
              </a:buClr>
              <a:buFont typeface="Wingdings 2"/>
              <a:buChar char=""/>
              <a:tabLst>
                <a:tab pos="1045844" algn="l"/>
                <a:tab pos="1046480" algn="l"/>
              </a:tabLst>
            </a:pP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Tablets can </a:t>
            </a:r>
            <a:r>
              <a:rPr sz="19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</a:t>
            </a:r>
            <a:r>
              <a:rPr sz="19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expensive</a:t>
            </a:r>
            <a:endParaRPr sz="19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43200" y="342900"/>
            <a:ext cx="3810000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46021"/>
            <a:ext cx="7741284" cy="415290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268605" marR="227329" indent="-256540">
              <a:lnSpc>
                <a:spcPts val="2480"/>
              </a:lnSpc>
              <a:spcBef>
                <a:spcPts val="420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Begin by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down any questions you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may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have  about your topic or the</a:t>
            </a:r>
            <a:r>
              <a:rPr sz="23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prompt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50">
              <a:latin typeface="Times New Roman"/>
              <a:cs typeface="Times New Roman"/>
            </a:endParaRPr>
          </a:p>
          <a:p>
            <a:pPr marL="268605" marR="356870" indent="-256540">
              <a:lnSpc>
                <a:spcPts val="2480"/>
              </a:lnSpc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any questions down that you think of as you 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</a:pPr>
            <a:endParaRPr sz="2850">
              <a:latin typeface="Times New Roman"/>
              <a:cs typeface="Times New Roman"/>
            </a:endParaRPr>
          </a:p>
          <a:p>
            <a:pPr marL="268605" marR="76835" indent="-256540">
              <a:lnSpc>
                <a:spcPts val="2490"/>
              </a:lnSpc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Questions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should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involve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who, what,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when, where,  and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why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as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well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as personal questions,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like how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 can relate to the</a:t>
            </a:r>
            <a:r>
              <a:rPr sz="23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</a:t>
            </a:r>
            <a:endParaRPr sz="2300">
              <a:latin typeface="Lucida Sans Unicode"/>
              <a:cs typeface="Lucida Sans Unicode"/>
            </a:endParaRPr>
          </a:p>
          <a:p>
            <a:pPr marL="12700">
              <a:lnSpc>
                <a:spcPts val="2625"/>
              </a:lnSpc>
              <a:spcBef>
                <a:spcPts val="2965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Once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are all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“questioned”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out,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begin</a:t>
            </a:r>
            <a:r>
              <a:rPr sz="23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researching</a:t>
            </a:r>
            <a:endParaRPr sz="2300">
              <a:latin typeface="Lucida Sans Unicode"/>
              <a:cs typeface="Lucida Sans Unicode"/>
            </a:endParaRPr>
          </a:p>
          <a:p>
            <a:pPr marL="268605">
              <a:lnSpc>
                <a:spcPts val="2625"/>
              </a:lnSpc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any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questions that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stand out to</a:t>
            </a:r>
            <a:r>
              <a:rPr sz="23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33700" y="342900"/>
            <a:ext cx="32670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7708900" cy="1383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1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Some </a:t>
            </a:r>
            <a:r>
              <a:rPr spc="-5" dirty="0"/>
              <a:t>questions </a:t>
            </a:r>
            <a:r>
              <a:rPr dirty="0"/>
              <a:t>may </a:t>
            </a:r>
            <a:r>
              <a:rPr spc="-5" dirty="0"/>
              <a:t>lead to others, </a:t>
            </a:r>
            <a:r>
              <a:rPr dirty="0"/>
              <a:t>so</a:t>
            </a:r>
            <a:r>
              <a:rPr spc="-135" dirty="0"/>
              <a:t> </a:t>
            </a:r>
            <a:r>
              <a:rPr spc="-5" dirty="0"/>
              <a:t>don’t  be afraid to </a:t>
            </a:r>
            <a:r>
              <a:rPr dirty="0"/>
              <a:t>write </a:t>
            </a:r>
            <a:r>
              <a:rPr spc="-5" dirty="0"/>
              <a:t>them down </a:t>
            </a:r>
            <a:r>
              <a:rPr dirty="0"/>
              <a:t>while </a:t>
            </a:r>
            <a:r>
              <a:rPr spc="-5" dirty="0"/>
              <a:t>you are  researching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3377057"/>
            <a:ext cx="7820025" cy="9315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8605" marR="5080" indent="-256540">
              <a:lnSpc>
                <a:spcPct val="1101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Useful when –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creating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thesis or</a:t>
            </a:r>
            <a:r>
              <a:rPr sz="2700" spc="-1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developing 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stand for a</a:t>
            </a:r>
            <a:r>
              <a:rPr sz="27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47875" y="342900"/>
            <a:ext cx="5200650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46021"/>
            <a:ext cx="4062095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spc="-5" dirty="0"/>
              <a:t>Make </a:t>
            </a:r>
            <a:r>
              <a:rPr sz="2300" dirty="0"/>
              <a:t>a three </a:t>
            </a:r>
            <a:r>
              <a:rPr sz="2300" spc="-5" dirty="0"/>
              <a:t>column</a:t>
            </a:r>
            <a:r>
              <a:rPr sz="2300" spc="-114" dirty="0"/>
              <a:t> </a:t>
            </a:r>
            <a:r>
              <a:rPr sz="2300" spc="-5" dirty="0"/>
              <a:t>chart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174570"/>
            <a:ext cx="7503159" cy="36195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53110" indent="-457834">
              <a:lnSpc>
                <a:spcPct val="100000"/>
              </a:lnSpc>
              <a:spcBef>
                <a:spcPts val="105"/>
              </a:spcBef>
              <a:buClr>
                <a:srgbClr val="CEB866"/>
              </a:buClr>
              <a:buAutoNum type="arabicPeriod"/>
              <a:tabLst>
                <a:tab pos="753110" algn="l"/>
                <a:tab pos="753745" algn="l"/>
              </a:tabLst>
            </a:pPr>
            <a:r>
              <a:rPr sz="20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Year</a:t>
            </a:r>
            <a:endParaRPr sz="2000">
              <a:latin typeface="Lucida Sans Unicode"/>
              <a:cs typeface="Lucida Sans Unicode"/>
            </a:endParaRPr>
          </a:p>
          <a:p>
            <a:pPr marL="753110" indent="-457834">
              <a:lnSpc>
                <a:spcPct val="100000"/>
              </a:lnSpc>
              <a:spcBef>
                <a:spcPts val="2520"/>
              </a:spcBef>
              <a:buClr>
                <a:srgbClr val="CEB866"/>
              </a:buClr>
              <a:buAutoNum type="arabicPeriod"/>
              <a:tabLst>
                <a:tab pos="753110" algn="l"/>
                <a:tab pos="753745" algn="l"/>
              </a:tabLst>
            </a:pPr>
            <a:r>
              <a:rPr sz="2000" dirty="0">
                <a:solidFill>
                  <a:srgbClr val="FFFFFF"/>
                </a:solidFill>
                <a:latin typeface="Lucida Sans Unicode"/>
                <a:cs typeface="Lucida Sans Unicode"/>
              </a:rPr>
              <a:t>Events that took </a:t>
            </a:r>
            <a:r>
              <a:rPr sz="20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place that</a:t>
            </a:r>
            <a:r>
              <a:rPr sz="20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year</a:t>
            </a:r>
            <a:endParaRPr sz="2000">
              <a:latin typeface="Lucida Sans Unicode"/>
              <a:cs typeface="Lucida Sans Unicode"/>
            </a:endParaRPr>
          </a:p>
          <a:p>
            <a:pPr marL="753110" indent="-457834">
              <a:lnSpc>
                <a:spcPct val="100000"/>
              </a:lnSpc>
              <a:spcBef>
                <a:spcPts val="2520"/>
              </a:spcBef>
              <a:buClr>
                <a:srgbClr val="CEB866"/>
              </a:buClr>
              <a:buAutoNum type="arabicPeriod"/>
              <a:tabLst>
                <a:tab pos="753110" algn="l"/>
                <a:tab pos="753745" algn="l"/>
              </a:tabLst>
            </a:pPr>
            <a:r>
              <a:rPr sz="2000" dirty="0">
                <a:solidFill>
                  <a:srgbClr val="FFFFFF"/>
                </a:solidFill>
                <a:latin typeface="Lucida Sans Unicode"/>
                <a:cs typeface="Lucida Sans Unicode"/>
              </a:rPr>
              <a:t>The </a:t>
            </a:r>
            <a:r>
              <a:rPr sz="20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emotions </a:t>
            </a:r>
            <a:r>
              <a:rPr sz="2000" dirty="0">
                <a:solidFill>
                  <a:srgbClr val="FFFFFF"/>
                </a:solidFill>
                <a:latin typeface="Lucida Sans Unicode"/>
                <a:cs typeface="Lucida Sans Unicode"/>
              </a:rPr>
              <a:t>that were </a:t>
            </a:r>
            <a:r>
              <a:rPr sz="20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present at the</a:t>
            </a:r>
            <a:r>
              <a:rPr sz="2000" spc="-10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000" dirty="0">
                <a:solidFill>
                  <a:srgbClr val="FFFFFF"/>
                </a:solidFill>
                <a:latin typeface="Lucida Sans Unicode"/>
                <a:cs typeface="Lucida Sans Unicode"/>
              </a:rPr>
              <a:t>time</a:t>
            </a:r>
            <a:endParaRPr sz="20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</a:pPr>
            <a:endParaRPr sz="2500">
              <a:latin typeface="Times New Roman"/>
              <a:cs typeface="Times New Roman"/>
            </a:endParaRPr>
          </a:p>
          <a:p>
            <a:pPr marL="268605" marR="140335" indent="-256540">
              <a:lnSpc>
                <a:spcPts val="2480"/>
              </a:lnSpc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Fill in the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different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years, events, and emotions as  they relate to your</a:t>
            </a:r>
            <a:r>
              <a:rPr sz="23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</a:t>
            </a:r>
            <a:endParaRPr sz="2300">
              <a:latin typeface="Lucida Sans Unicode"/>
              <a:cs typeface="Lucida Sans Unicode"/>
            </a:endParaRPr>
          </a:p>
          <a:p>
            <a:pPr marL="12700">
              <a:lnSpc>
                <a:spcPts val="2625"/>
              </a:lnSpc>
              <a:spcBef>
                <a:spcPts val="2965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Try to be as detailed as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possible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when writing</a:t>
            </a:r>
            <a:r>
              <a:rPr sz="2300" spc="-19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endParaRPr sz="2300">
              <a:latin typeface="Lucida Sans Unicode"/>
              <a:cs typeface="Lucida Sans Unicode"/>
            </a:endParaRPr>
          </a:p>
          <a:p>
            <a:pPr marL="268605">
              <a:lnSpc>
                <a:spcPts val="2625"/>
              </a:lnSpc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information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14675" y="342900"/>
            <a:ext cx="29051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5910" marR="5080" indent="-256540">
              <a:lnSpc>
                <a:spcPct val="110000"/>
              </a:lnSpc>
              <a:spcBef>
                <a:spcPts val="100"/>
              </a:spcBef>
              <a:tabLst>
                <a:tab pos="29654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Useful when – </a:t>
            </a:r>
            <a:r>
              <a:rPr spc="-5" dirty="0"/>
              <a:t>writing about </a:t>
            </a:r>
            <a:r>
              <a:rPr dirty="0"/>
              <a:t>a </a:t>
            </a:r>
            <a:r>
              <a:rPr spc="-5" dirty="0"/>
              <a:t>specific time</a:t>
            </a:r>
            <a:r>
              <a:rPr spc="-175" dirty="0"/>
              <a:t> </a:t>
            </a:r>
            <a:r>
              <a:rPr spc="-5" dirty="0"/>
              <a:t>or  writing an autobiographical</a:t>
            </a:r>
            <a:r>
              <a:rPr spc="-55" dirty="0"/>
              <a:t> </a:t>
            </a:r>
            <a:r>
              <a:rPr spc="-5" dirty="0"/>
              <a:t>piece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14675" y="342900"/>
            <a:ext cx="29051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19400" y="2743174"/>
            <a:ext cx="3522217" cy="38874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50335" y="2478023"/>
            <a:ext cx="2145791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67454" y="2551302"/>
            <a:ext cx="151066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E8C74B"/>
                </a:solidFill>
                <a:latin typeface="Lucida Sans Unicode"/>
                <a:cs typeface="Lucida Sans Unicode"/>
              </a:rPr>
              <a:t>Visual</a:t>
            </a:r>
            <a:endParaRPr sz="4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780288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This is </a:t>
            </a:r>
            <a:r>
              <a:rPr dirty="0"/>
              <a:t>a </a:t>
            </a:r>
            <a:r>
              <a:rPr spc="-5" dirty="0"/>
              <a:t>type of prewriting that allows you to  explore several ideas as you think of</a:t>
            </a:r>
            <a:r>
              <a:rPr spc="-125" dirty="0"/>
              <a:t> </a:t>
            </a:r>
            <a:r>
              <a:rPr spc="-5" dirty="0"/>
              <a:t>them.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801239"/>
            <a:ext cx="742632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can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create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these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even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when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ideas  aren’t</a:t>
            </a:r>
            <a:r>
              <a:rPr sz="27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clear.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43125" y="342900"/>
            <a:ext cx="48482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76085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Prewriting is any </a:t>
            </a:r>
            <a:r>
              <a:rPr spc="-10" dirty="0"/>
              <a:t>activity </a:t>
            </a:r>
            <a:r>
              <a:rPr spc="-5" dirty="0"/>
              <a:t>that </a:t>
            </a:r>
            <a:r>
              <a:rPr dirty="0"/>
              <a:t>a </a:t>
            </a:r>
            <a:r>
              <a:rPr spc="-10" dirty="0"/>
              <a:t>write </a:t>
            </a:r>
            <a:r>
              <a:rPr dirty="0"/>
              <a:t>uses </a:t>
            </a:r>
            <a:r>
              <a:rPr spc="-5" dirty="0"/>
              <a:t>to  prepare </a:t>
            </a:r>
            <a:r>
              <a:rPr dirty="0"/>
              <a:t>for</a:t>
            </a:r>
            <a:r>
              <a:rPr spc="-45" dirty="0"/>
              <a:t> </a:t>
            </a:r>
            <a:r>
              <a:rPr spc="-5" dirty="0"/>
              <a:t>writing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19275" y="342900"/>
            <a:ext cx="54959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20113"/>
            <a:ext cx="7893684" cy="4148454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268605" marR="5080" indent="-256540">
              <a:lnSpc>
                <a:spcPts val="2210"/>
              </a:lnSpc>
              <a:spcBef>
                <a:spcPts val="635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Pick a broad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 and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it down in the center of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a 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paper.</a:t>
            </a:r>
            <a:endParaRPr sz="2300">
              <a:latin typeface="Lucida Sans Unicode"/>
              <a:cs typeface="Lucida Sans Unicode"/>
            </a:endParaRPr>
          </a:p>
          <a:p>
            <a:pPr marL="268605" marR="140970" indent="-256540">
              <a:lnSpc>
                <a:spcPts val="2210"/>
              </a:lnSpc>
              <a:spcBef>
                <a:spcPts val="3000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Circle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word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then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 words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that you think of as  you consider your</a:t>
            </a:r>
            <a:r>
              <a:rPr sz="2300" spc="-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</a:t>
            </a:r>
            <a:endParaRPr sz="2300">
              <a:latin typeface="Lucida Sans Unicode"/>
              <a:cs typeface="Lucida Sans Unicode"/>
            </a:endParaRPr>
          </a:p>
          <a:p>
            <a:pPr marL="12700">
              <a:lnSpc>
                <a:spcPts val="2485"/>
              </a:lnSpc>
              <a:spcBef>
                <a:spcPts val="2475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down any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words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associate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with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sz="2300" spc="-1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topic;</a:t>
            </a:r>
            <a:endParaRPr sz="2300">
              <a:latin typeface="Lucida Sans Unicode"/>
              <a:cs typeface="Lucida Sans Unicode"/>
            </a:endParaRPr>
          </a:p>
          <a:p>
            <a:pPr marL="268605">
              <a:lnSpc>
                <a:spcPts val="2485"/>
              </a:lnSpc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write</a:t>
            </a:r>
            <a:r>
              <a:rPr sz="23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quickly</a:t>
            </a:r>
            <a:endParaRPr sz="2300">
              <a:latin typeface="Lucida Sans Unicode"/>
              <a:cs typeface="Lucida Sans Unicode"/>
            </a:endParaRPr>
          </a:p>
          <a:p>
            <a:pPr marL="268605" marR="10795" indent="-256540">
              <a:lnSpc>
                <a:spcPts val="2210"/>
              </a:lnSpc>
              <a:spcBef>
                <a:spcPts val="2990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Circle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each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word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and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group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them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around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sz="2300" spc="-1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central  topic</a:t>
            </a:r>
            <a:endParaRPr sz="23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470"/>
              </a:spcBef>
              <a:tabLst>
                <a:tab pos="268605" algn="l"/>
              </a:tabLst>
            </a:pPr>
            <a:r>
              <a:rPr sz="1550" spc="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550" spc="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Connect new words to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previous</a:t>
            </a:r>
            <a:r>
              <a:rPr sz="23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words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57300" y="342900"/>
            <a:ext cx="6781800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7938134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Useful when – </a:t>
            </a:r>
            <a:r>
              <a:rPr spc="-5" dirty="0"/>
              <a:t>trying to pick </a:t>
            </a:r>
            <a:r>
              <a:rPr dirty="0"/>
              <a:t>a </a:t>
            </a:r>
            <a:r>
              <a:rPr spc="-5" dirty="0"/>
              <a:t>topic of</a:t>
            </a:r>
            <a:r>
              <a:rPr spc="-145" dirty="0"/>
              <a:t> </a:t>
            </a:r>
            <a:r>
              <a:rPr spc="-5" dirty="0"/>
              <a:t>making  </a:t>
            </a:r>
            <a:r>
              <a:rPr dirty="0"/>
              <a:t>a </a:t>
            </a:r>
            <a:r>
              <a:rPr spc="-5" dirty="0"/>
              <a:t>topic </a:t>
            </a:r>
            <a:r>
              <a:rPr dirty="0"/>
              <a:t>more</a:t>
            </a:r>
            <a:r>
              <a:rPr spc="-35" dirty="0"/>
              <a:t> </a:t>
            </a:r>
            <a:r>
              <a:rPr spc="-5" dirty="0"/>
              <a:t>specific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57300" y="342900"/>
            <a:ext cx="6781800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90600" y="2512314"/>
            <a:ext cx="6993255" cy="36598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915275" cy="3109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264795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Draw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place out and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make where</a:t>
            </a:r>
            <a:r>
              <a:rPr sz="2700" spc="-1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important 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events</a:t>
            </a:r>
            <a:r>
              <a:rPr sz="2700" spc="-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happened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Only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draw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for a short</a:t>
            </a:r>
            <a:r>
              <a:rPr sz="27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time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2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2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Useful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when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–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 about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place or</a:t>
            </a:r>
            <a:r>
              <a:rPr sz="2700" spc="-1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  an autobiographical</a:t>
            </a:r>
            <a:r>
              <a:rPr sz="27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piece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43300" y="342900"/>
            <a:ext cx="20478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47950" y="342900"/>
            <a:ext cx="39909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3000" y="1981200"/>
            <a:ext cx="7379081" cy="33909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06140" y="2478023"/>
            <a:ext cx="2234184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23259" y="2551302"/>
            <a:ext cx="15989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E8C74B"/>
                </a:solidFill>
                <a:latin typeface="Lucida Sans Unicode"/>
                <a:cs typeface="Lucida Sans Unicode"/>
              </a:rPr>
              <a:t>Verbal</a:t>
            </a:r>
            <a:endParaRPr sz="4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506981"/>
            <a:ext cx="7571105" cy="41668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Find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someone to work</a:t>
            </a:r>
            <a:r>
              <a:rPr sz="25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with</a:t>
            </a:r>
            <a:endParaRPr sz="25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Tell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them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about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the topic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are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writing</a:t>
            </a:r>
            <a:r>
              <a:rPr sz="25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about</a:t>
            </a:r>
            <a:endParaRPr sz="25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Share your</a:t>
            </a:r>
            <a:r>
              <a:rPr sz="25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ideas</a:t>
            </a:r>
            <a:endParaRPr sz="25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Ask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them any questions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may</a:t>
            </a:r>
            <a:r>
              <a:rPr sz="250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have</a:t>
            </a:r>
            <a:endParaRPr sz="25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68605" algn="l"/>
              </a:tabLst>
            </a:pPr>
            <a:r>
              <a:rPr sz="17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7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5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Encourage them to ask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questions</a:t>
            </a:r>
            <a:r>
              <a:rPr sz="25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too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486025" y="342900"/>
            <a:ext cx="416242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44494"/>
            <a:ext cx="7874000" cy="3584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2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This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works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best if you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develop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conversation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about your ideas,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sharing new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 and  questions.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050">
              <a:latin typeface="Times New Roman"/>
              <a:cs typeface="Times New Roman"/>
            </a:endParaRPr>
          </a:p>
          <a:p>
            <a:pPr marL="268605" marR="694055" indent="-256540">
              <a:lnSpc>
                <a:spcPct val="12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Useful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when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–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trying to think of different  ideas to include in your paper or possible 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research</a:t>
            </a:r>
            <a:r>
              <a:rPr sz="27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questions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00200" y="342900"/>
            <a:ext cx="6096000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21536" y="2478023"/>
            <a:ext cx="5804916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38273" y="2551302"/>
            <a:ext cx="51663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dirty="0">
                <a:solidFill>
                  <a:srgbClr val="E8C74B"/>
                </a:solidFill>
                <a:latin typeface="Lucida Sans Unicode"/>
                <a:cs typeface="Lucida Sans Unicode"/>
              </a:rPr>
              <a:t>Outlining Your</a:t>
            </a:r>
            <a:r>
              <a:rPr sz="4000" b="1" spc="-130" dirty="0">
                <a:solidFill>
                  <a:srgbClr val="E8C74B"/>
                </a:solidFill>
                <a:latin typeface="Lucida Sans Unicode"/>
                <a:cs typeface="Lucida Sans Unicode"/>
              </a:rPr>
              <a:t> </a:t>
            </a:r>
            <a:r>
              <a:rPr sz="4000" b="1" dirty="0">
                <a:solidFill>
                  <a:srgbClr val="E8C74B"/>
                </a:solidFill>
                <a:latin typeface="Lucida Sans Unicode"/>
                <a:cs typeface="Lucida Sans Unicode"/>
              </a:rPr>
              <a:t>Paper</a:t>
            </a:r>
            <a:endParaRPr sz="4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799070" cy="3007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Once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have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topic,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main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ideas, and  supporting ideas, you can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them to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create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</a:t>
            </a:r>
            <a:r>
              <a:rPr sz="27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outline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114935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Outlining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paper before writing can</a:t>
            </a:r>
            <a:r>
              <a:rPr sz="2700" spc="-1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help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make sure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paper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has a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clear 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structure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sz="27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organization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43075" y="342900"/>
            <a:ext cx="564832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402209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Consider </a:t>
            </a:r>
            <a:r>
              <a:rPr spc="-5" dirty="0"/>
              <a:t>these</a:t>
            </a:r>
            <a:r>
              <a:rPr spc="-150" dirty="0"/>
              <a:t> </a:t>
            </a:r>
            <a:r>
              <a:rPr spc="-5" dirty="0"/>
              <a:t>things: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9132" y="2385187"/>
            <a:ext cx="5208905" cy="1931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What is the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purpose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of your</a:t>
            </a:r>
            <a:r>
              <a:rPr sz="2300" spc="-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paper?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spcBef>
                <a:spcPts val="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Who is your</a:t>
            </a:r>
            <a:r>
              <a:rPr sz="23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audience?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What is your</a:t>
            </a:r>
            <a:r>
              <a:rPr sz="23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thesis?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57250" y="342900"/>
            <a:ext cx="741997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377634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Prewriting </a:t>
            </a:r>
            <a:r>
              <a:rPr dirty="0"/>
              <a:t>helps</a:t>
            </a:r>
            <a:r>
              <a:rPr spc="-110" dirty="0"/>
              <a:t> </a:t>
            </a:r>
            <a:r>
              <a:rPr spc="-5" dirty="0"/>
              <a:t>you: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9132" y="2385187"/>
            <a:ext cx="6731634" cy="2282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Organize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sz="23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thoughts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spcBef>
                <a:spcPts val="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Begin your</a:t>
            </a:r>
            <a:r>
              <a:rPr sz="23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research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marR="5080" indent="-229235">
              <a:lnSpc>
                <a:spcPct val="100000"/>
              </a:lnSpc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Explore ideas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that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might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have otherwise been 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undiscovered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695450" y="342900"/>
            <a:ext cx="574357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938770" cy="4034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174625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List all of your ideas that you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want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 include  in your</a:t>
            </a:r>
            <a:r>
              <a:rPr sz="27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Group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them into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related</a:t>
            </a:r>
            <a:r>
              <a:rPr sz="27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categories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2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2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Arrange the information in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logical order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(i.e.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general to</a:t>
            </a:r>
            <a:r>
              <a:rPr sz="2700" spc="-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specific)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Create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and label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main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and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sub</a:t>
            </a:r>
            <a:r>
              <a:rPr sz="27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headings.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57250" y="342900"/>
            <a:ext cx="74199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488378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Make </a:t>
            </a:r>
            <a:r>
              <a:rPr dirty="0"/>
              <a:t>sure </a:t>
            </a:r>
            <a:r>
              <a:rPr spc="-5" dirty="0"/>
              <a:t>your outline</a:t>
            </a:r>
            <a:r>
              <a:rPr spc="-150" dirty="0"/>
              <a:t> </a:t>
            </a:r>
            <a:r>
              <a:rPr dirty="0"/>
              <a:t>has: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9132" y="2385187"/>
            <a:ext cx="7030720" cy="3059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23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thesis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spcBef>
                <a:spcPts val="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Main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ideas supporting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sz="23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thesis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Supporting ideas for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each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main</a:t>
            </a:r>
            <a:r>
              <a:rPr sz="2300" spc="-10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</a:t>
            </a:r>
            <a:endParaRPr sz="23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EB866"/>
              </a:buClr>
              <a:buFont typeface="Verdana"/>
              <a:buChar char="◦"/>
            </a:pPr>
            <a:endParaRPr sz="2900">
              <a:latin typeface="Times New Roman"/>
              <a:cs typeface="Times New Roman"/>
            </a:endParaRPr>
          </a:p>
          <a:p>
            <a:pPr marL="241300" indent="-229235">
              <a:lnSpc>
                <a:spcPct val="100000"/>
              </a:lnSpc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Any details or examples you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will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include in</a:t>
            </a:r>
            <a:r>
              <a:rPr sz="23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endParaRPr sz="2300">
              <a:latin typeface="Lucida Sans Unicode"/>
              <a:cs typeface="Lucida Sans Unicode"/>
            </a:endParaRPr>
          </a:p>
          <a:p>
            <a:pPr marL="241300">
              <a:lnSpc>
                <a:spcPct val="100000"/>
              </a:lnSpc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24025" y="342900"/>
            <a:ext cx="56864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33829"/>
            <a:ext cx="7108825" cy="41783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68605" marR="5080" indent="-256540">
              <a:lnSpc>
                <a:spcPts val="2920"/>
              </a:lnSpc>
              <a:spcBef>
                <a:spcPts val="459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Helps clarify your ideas before</a:t>
            </a:r>
            <a:r>
              <a:rPr sz="2700" spc="-1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beginning  writing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54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Helps organize your</a:t>
            </a:r>
            <a:r>
              <a:rPr sz="27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9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Presents ideas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logically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sz="27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clearly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8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Shows 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relationship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between</a:t>
            </a:r>
            <a:r>
              <a:rPr sz="27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400"/>
              </a:spcBef>
              <a:tabLst>
                <a:tab pos="268605" algn="l"/>
              </a:tabLst>
            </a:pPr>
            <a:r>
              <a:rPr sz="1800" spc="2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2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Creates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clear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overall</a:t>
            </a:r>
            <a:r>
              <a:rPr sz="27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structure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200400" y="342900"/>
            <a:ext cx="27336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665084" cy="3521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142240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These are just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some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of the</a:t>
            </a:r>
            <a:r>
              <a:rPr sz="2700" spc="-10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different  prewriting techniques out</a:t>
            </a:r>
            <a:r>
              <a:rPr sz="2700" spc="-7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there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Trying just one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can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help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come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up with</a:t>
            </a:r>
            <a:r>
              <a:rPr sz="27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a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 or ideas before writing your</a:t>
            </a:r>
            <a:r>
              <a:rPr sz="2700" spc="-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117475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Make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sure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 try different techniques to</a:t>
            </a:r>
            <a:r>
              <a:rPr sz="27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see  which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like</a:t>
            </a:r>
            <a:r>
              <a:rPr sz="27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best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00350" y="342900"/>
            <a:ext cx="35337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9303" y="2478023"/>
            <a:ext cx="6469380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6041" y="2551302"/>
            <a:ext cx="58312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dirty="0">
                <a:solidFill>
                  <a:srgbClr val="E8C74B"/>
                </a:solidFill>
                <a:latin typeface="Lucida Sans Unicode"/>
                <a:cs typeface="Lucida Sans Unicode"/>
              </a:rPr>
              <a:t>Thanks and </a:t>
            </a:r>
            <a:r>
              <a:rPr sz="4000" b="1" spc="5" dirty="0">
                <a:solidFill>
                  <a:srgbClr val="E8C74B"/>
                </a:solidFill>
                <a:latin typeface="Lucida Sans Unicode"/>
                <a:cs typeface="Lucida Sans Unicode"/>
              </a:rPr>
              <a:t>Good</a:t>
            </a:r>
            <a:r>
              <a:rPr sz="4000" b="1" spc="-185" dirty="0">
                <a:solidFill>
                  <a:srgbClr val="E8C74B"/>
                </a:solidFill>
                <a:latin typeface="Lucida Sans Unicode"/>
                <a:cs typeface="Lucida Sans Unicode"/>
              </a:rPr>
              <a:t> </a:t>
            </a:r>
            <a:r>
              <a:rPr sz="4000" b="1" spc="5" dirty="0">
                <a:solidFill>
                  <a:srgbClr val="E8C74B"/>
                </a:solidFill>
                <a:latin typeface="Lucida Sans Unicode"/>
                <a:cs typeface="Lucida Sans Unicode"/>
              </a:rPr>
              <a:t>Luck!</a:t>
            </a:r>
            <a:endParaRPr sz="4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551420" cy="2183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Prewriting is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most useful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as the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first step</a:t>
            </a:r>
            <a:r>
              <a:rPr sz="2700" spc="-17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of  the writing</a:t>
            </a:r>
            <a:r>
              <a:rPr sz="270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process.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However,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it can be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used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any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time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</a:t>
            </a:r>
            <a:r>
              <a:rPr sz="270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are</a:t>
            </a:r>
            <a:endParaRPr sz="2700">
              <a:latin typeface="Lucida Sans Unicode"/>
              <a:cs typeface="Lucida Sans Unicode"/>
            </a:endParaRPr>
          </a:p>
          <a:p>
            <a:pPr marL="268605">
              <a:lnSpc>
                <a:spcPct val="100000"/>
              </a:lnSpc>
            </a:pP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“stuck”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in order to come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up with new</a:t>
            </a:r>
            <a:r>
              <a:rPr sz="2700" spc="-1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52550" y="342900"/>
            <a:ext cx="642937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624329"/>
            <a:ext cx="15087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9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9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800" spc="-10" dirty="0"/>
              <a:t>Wr</a:t>
            </a:r>
            <a:r>
              <a:rPr sz="2800" spc="-20" dirty="0"/>
              <a:t>i</a:t>
            </a:r>
            <a:r>
              <a:rPr sz="2800" spc="-10" dirty="0"/>
              <a:t>ting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9132" y="2285822"/>
            <a:ext cx="2334895" cy="2738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0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Brainstorming</a:t>
            </a:r>
            <a:endParaRPr sz="2400">
              <a:latin typeface="Lucida Sans Unicode"/>
              <a:cs typeface="Lucida Sans Unicode"/>
            </a:endParaRPr>
          </a:p>
          <a:p>
            <a:pPr marL="241300" indent="-229235">
              <a:lnSpc>
                <a:spcPct val="100000"/>
              </a:lnSpc>
              <a:spcBef>
                <a:spcPts val="1739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Free</a:t>
            </a:r>
            <a:r>
              <a:rPr sz="2400" spc="-2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Write</a:t>
            </a:r>
            <a:endParaRPr sz="2400">
              <a:latin typeface="Lucida Sans Unicode"/>
              <a:cs typeface="Lucida Sans Unicode"/>
            </a:endParaRPr>
          </a:p>
          <a:p>
            <a:pPr marL="241300" indent="-229235">
              <a:lnSpc>
                <a:spcPct val="100000"/>
              </a:lnSpc>
              <a:spcBef>
                <a:spcPts val="1739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Lists</a:t>
            </a:r>
            <a:endParaRPr sz="2400">
              <a:latin typeface="Lucida Sans Unicode"/>
              <a:cs typeface="Lucida Sans Unicode"/>
            </a:endParaRPr>
          </a:p>
          <a:p>
            <a:pPr marL="241300" indent="-229235">
              <a:lnSpc>
                <a:spcPct val="100000"/>
              </a:lnSpc>
              <a:spcBef>
                <a:spcPts val="1745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Questions</a:t>
            </a:r>
            <a:endParaRPr sz="2400">
              <a:latin typeface="Lucida Sans Unicode"/>
              <a:cs typeface="Lucida Sans Unicode"/>
            </a:endParaRPr>
          </a:p>
          <a:p>
            <a:pPr marL="241300" indent="-229235">
              <a:lnSpc>
                <a:spcPct val="100000"/>
              </a:lnSpc>
              <a:spcBef>
                <a:spcPts val="1740"/>
              </a:spcBef>
              <a:buClr>
                <a:srgbClr val="CEB866"/>
              </a:buClr>
              <a:buFont typeface="Verdana"/>
              <a:buChar char="◦"/>
              <a:tabLst>
                <a:tab pos="241935" algn="l"/>
              </a:tabLst>
            </a:pPr>
            <a:r>
              <a:rPr sz="24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Timeline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9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9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Visual</a:t>
            </a:r>
            <a:endParaRPr sz="1900">
              <a:latin typeface="Times New Roman"/>
              <a:cs typeface="Times New Roman"/>
            </a:endParaRPr>
          </a:p>
          <a:p>
            <a:pPr marL="524510" indent="-229235">
              <a:lnSpc>
                <a:spcPct val="100000"/>
              </a:lnSpc>
              <a:spcBef>
                <a:spcPts val="1855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400" spc="-10" dirty="0"/>
              <a:t>Webs/Branching</a:t>
            </a:r>
            <a:endParaRPr sz="2400"/>
          </a:p>
          <a:p>
            <a:pPr marL="524510" indent="-229235">
              <a:lnSpc>
                <a:spcPct val="100000"/>
              </a:lnSpc>
              <a:spcBef>
                <a:spcPts val="1739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400" spc="-10" dirty="0"/>
              <a:t>Maps</a:t>
            </a:r>
            <a:endParaRPr sz="2400"/>
          </a:p>
          <a:p>
            <a:pPr>
              <a:lnSpc>
                <a:spcPct val="100000"/>
              </a:lnSpc>
              <a:buClr>
                <a:srgbClr val="CEB866"/>
              </a:buClr>
              <a:buFont typeface="Verdana"/>
              <a:buChar char="◦"/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330"/>
              </a:spcBef>
              <a:tabLst>
                <a:tab pos="268605" algn="l"/>
              </a:tabLst>
            </a:pPr>
            <a:r>
              <a:rPr sz="1900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900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Verbal</a:t>
            </a:r>
            <a:endParaRPr sz="1900">
              <a:latin typeface="Times New Roman"/>
              <a:cs typeface="Times New Roman"/>
            </a:endParaRPr>
          </a:p>
          <a:p>
            <a:pPr marL="524510" indent="-229235">
              <a:lnSpc>
                <a:spcPct val="100000"/>
              </a:lnSpc>
              <a:spcBef>
                <a:spcPts val="1864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400" spc="-5" dirty="0"/>
              <a:t>Bounce</a:t>
            </a:r>
            <a:r>
              <a:rPr sz="2400" spc="-125" dirty="0"/>
              <a:t> </a:t>
            </a:r>
            <a:r>
              <a:rPr sz="2400" spc="-5" dirty="0"/>
              <a:t>Board</a:t>
            </a:r>
            <a:endParaRPr sz="2400"/>
          </a:p>
        </p:txBody>
      </p:sp>
      <p:sp>
        <p:nvSpPr>
          <p:cNvPr id="5" name="object 5"/>
          <p:cNvSpPr/>
          <p:nvPr/>
        </p:nvSpPr>
        <p:spPr>
          <a:xfrm>
            <a:off x="1762125" y="342900"/>
            <a:ext cx="5610225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11652" y="2478023"/>
            <a:ext cx="2424683" cy="8107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28390" y="2551302"/>
            <a:ext cx="17894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dirty="0">
                <a:solidFill>
                  <a:srgbClr val="E8C74B"/>
                </a:solidFill>
                <a:latin typeface="Lucida Sans Unicode"/>
                <a:cs typeface="Lucida Sans Unicode"/>
              </a:rPr>
              <a:t>W</a:t>
            </a:r>
            <a:r>
              <a:rPr sz="4000" b="1" spc="-10" dirty="0">
                <a:solidFill>
                  <a:srgbClr val="E8C74B"/>
                </a:solidFill>
                <a:latin typeface="Lucida Sans Unicode"/>
                <a:cs typeface="Lucida Sans Unicode"/>
              </a:rPr>
              <a:t>r</a:t>
            </a:r>
            <a:r>
              <a:rPr sz="4000" b="1" spc="10" dirty="0">
                <a:solidFill>
                  <a:srgbClr val="E8C74B"/>
                </a:solidFill>
                <a:latin typeface="Lucida Sans Unicode"/>
                <a:cs typeface="Lucida Sans Unicode"/>
              </a:rPr>
              <a:t>i</a:t>
            </a:r>
            <a:r>
              <a:rPr sz="4000" b="1" spc="5" dirty="0">
                <a:solidFill>
                  <a:srgbClr val="E8C74B"/>
                </a:solidFill>
                <a:latin typeface="Lucida Sans Unicode"/>
                <a:cs typeface="Lucida Sans Unicode"/>
              </a:rPr>
              <a:t>t</a:t>
            </a:r>
            <a:r>
              <a:rPr sz="4000" b="1" spc="-10" dirty="0">
                <a:solidFill>
                  <a:srgbClr val="E8C74B"/>
                </a:solidFill>
                <a:latin typeface="Lucida Sans Unicode"/>
                <a:cs typeface="Lucida Sans Unicode"/>
              </a:rPr>
              <a:t>i</a:t>
            </a:r>
            <a:r>
              <a:rPr sz="4000" b="1" spc="5" dirty="0">
                <a:solidFill>
                  <a:srgbClr val="E8C74B"/>
                </a:solidFill>
                <a:latin typeface="Lucida Sans Unicode"/>
                <a:cs typeface="Lucida Sans Unicode"/>
              </a:rPr>
              <a:t>n</a:t>
            </a:r>
            <a:r>
              <a:rPr sz="4000" b="1" spc="-5" dirty="0">
                <a:solidFill>
                  <a:srgbClr val="E8C74B"/>
                </a:solidFill>
                <a:latin typeface="Lucida Sans Unicode"/>
                <a:cs typeface="Lucida Sans Unicode"/>
              </a:rPr>
              <a:t>g</a:t>
            </a:r>
            <a:endParaRPr sz="4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275" y="5944933"/>
            <a:ext cx="4897755" cy="913130"/>
          </a:xfrm>
          <a:custGeom>
            <a:avLst/>
            <a:gdLst/>
            <a:ahLst/>
            <a:cxnLst/>
            <a:rect l="l" t="t" r="r" b="b"/>
            <a:pathLst>
              <a:path w="4897755" h="913129">
                <a:moveTo>
                  <a:pt x="85714" y="21358"/>
                </a:moveTo>
                <a:lnTo>
                  <a:pt x="3636702" y="913064"/>
                </a:lnTo>
                <a:lnTo>
                  <a:pt x="4897405" y="913064"/>
                </a:lnTo>
                <a:lnTo>
                  <a:pt x="85714" y="21358"/>
                </a:lnTo>
                <a:close/>
              </a:path>
              <a:path w="4897755" h="913129">
                <a:moveTo>
                  <a:pt x="660" y="0"/>
                </a:moveTo>
                <a:lnTo>
                  <a:pt x="0" y="5473"/>
                </a:lnTo>
                <a:lnTo>
                  <a:pt x="85714" y="21358"/>
                </a:lnTo>
                <a:lnTo>
                  <a:pt x="660" y="0"/>
                </a:lnTo>
                <a:close/>
              </a:path>
            </a:pathLst>
          </a:custGeom>
          <a:solidFill>
            <a:srgbClr val="E3D6AC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5711" y="5939015"/>
            <a:ext cx="3651885" cy="919480"/>
          </a:xfrm>
          <a:custGeom>
            <a:avLst/>
            <a:gdLst/>
            <a:ahLst/>
            <a:cxnLst/>
            <a:rect l="l" t="t" r="r" b="b"/>
            <a:pathLst>
              <a:path w="3651885" h="919479">
                <a:moveTo>
                  <a:pt x="0" y="0"/>
                </a:moveTo>
                <a:lnTo>
                  <a:pt x="7924" y="6349"/>
                </a:lnTo>
                <a:lnTo>
                  <a:pt x="2868870" y="918983"/>
                </a:lnTo>
                <a:lnTo>
                  <a:pt x="3651885" y="91898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84015"/>
            <a:ext cx="3372797" cy="1073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45668" y="1465834"/>
            <a:ext cx="7668259" cy="4034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Begin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with a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blank piece of</a:t>
            </a:r>
            <a:r>
              <a:rPr sz="2700" spc="-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paper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Write your topic at the</a:t>
            </a:r>
            <a:r>
              <a:rPr sz="27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579755" indent="-256540">
              <a:lnSpc>
                <a:spcPct val="100000"/>
              </a:lnSpc>
              <a:spcBef>
                <a:spcPts val="5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Write down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everything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 can about the  topic</a:t>
            </a:r>
            <a:endParaRPr sz="27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100000"/>
              </a:lnSpc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Write anything; don’t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worry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about 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how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crazy 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ideas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are,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grammar, or</a:t>
            </a:r>
            <a:r>
              <a:rPr sz="27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editing.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428875" y="342900"/>
            <a:ext cx="4276725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33829"/>
            <a:ext cx="733742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Look at your list and </a:t>
            </a:r>
            <a:r>
              <a:rPr spc="-10" dirty="0"/>
              <a:t>reconsider </a:t>
            </a:r>
            <a:r>
              <a:rPr spc="-5" dirty="0"/>
              <a:t>your</a:t>
            </a:r>
            <a:r>
              <a:rPr spc="-60" dirty="0"/>
              <a:t> </a:t>
            </a:r>
            <a:r>
              <a:rPr spc="-5" dirty="0"/>
              <a:t>topic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276983"/>
            <a:ext cx="7920355" cy="34544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68605" marR="364490" indent="-256540">
              <a:lnSpc>
                <a:spcPts val="2920"/>
              </a:lnSpc>
              <a:spcBef>
                <a:spcPts val="459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Eliminate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any ideas that don’t relate to</a:t>
            </a:r>
            <a:r>
              <a:rPr sz="2700" spc="-1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 topic</a:t>
            </a:r>
            <a:endParaRPr sz="27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335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Organize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your </a:t>
            </a:r>
            <a:r>
              <a:rPr sz="27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remaining</a:t>
            </a:r>
            <a:r>
              <a:rPr sz="27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points</a:t>
            </a:r>
            <a:endParaRPr sz="2700">
              <a:latin typeface="Lucida Sans Unicode"/>
              <a:cs typeface="Lucida Sans Unicode"/>
            </a:endParaRPr>
          </a:p>
          <a:p>
            <a:pPr marL="524510" indent="-229235">
              <a:lnSpc>
                <a:spcPct val="100000"/>
              </a:lnSpc>
              <a:spcBef>
                <a:spcPts val="3390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Group similar</a:t>
            </a:r>
            <a:r>
              <a:rPr sz="2300" spc="-8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ideas</a:t>
            </a:r>
            <a:endParaRPr sz="2300">
              <a:latin typeface="Lucida Sans Unicode"/>
              <a:cs typeface="Lucida Sans Unicode"/>
            </a:endParaRPr>
          </a:p>
          <a:p>
            <a:pPr marL="524510" marR="5080" indent="-229235">
              <a:lnSpc>
                <a:spcPts val="2490"/>
              </a:lnSpc>
              <a:spcBef>
                <a:spcPts val="3115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Try to arrange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ideas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in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a logical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order to use in your 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essay</a:t>
            </a:r>
            <a:endParaRPr sz="23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3050" y="342900"/>
            <a:ext cx="6210300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668" y="1465834"/>
            <a:ext cx="774001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dirty="0"/>
              <a:t>Useful when – </a:t>
            </a:r>
            <a:r>
              <a:rPr spc="-5" dirty="0"/>
              <a:t>trying to think of </a:t>
            </a:r>
            <a:r>
              <a:rPr dirty="0"/>
              <a:t>main </a:t>
            </a:r>
            <a:r>
              <a:rPr spc="-5" dirty="0"/>
              <a:t>points  </a:t>
            </a:r>
            <a:r>
              <a:rPr dirty="0"/>
              <a:t>for </a:t>
            </a:r>
            <a:r>
              <a:rPr spc="-5" dirty="0"/>
              <a:t>your paper or trying to outline your</a:t>
            </a:r>
            <a:r>
              <a:rPr spc="-135" dirty="0"/>
              <a:t> </a:t>
            </a:r>
            <a:r>
              <a:rPr spc="-5" dirty="0"/>
              <a:t>ideas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5668" y="2747661"/>
            <a:ext cx="4572635" cy="274510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  <a:tabLst>
                <a:tab pos="268605" algn="l"/>
              </a:tabLst>
            </a:pPr>
            <a:r>
              <a:rPr sz="1800" spc="15" dirty="0">
                <a:solidFill>
                  <a:srgbClr val="CEB866"/>
                </a:solidFill>
                <a:latin typeface="Wingdings 3"/>
                <a:cs typeface="Wingdings 3"/>
              </a:rPr>
              <a:t></a:t>
            </a:r>
            <a:r>
              <a:rPr sz="1800" spc="15" dirty="0">
                <a:solidFill>
                  <a:srgbClr val="CEB866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solidFill>
                  <a:srgbClr val="FFFFFF"/>
                </a:solidFill>
                <a:latin typeface="Lucida Sans Unicode"/>
                <a:cs typeface="Lucida Sans Unicode"/>
              </a:rPr>
              <a:t>Example:</a:t>
            </a:r>
            <a:endParaRPr sz="2700">
              <a:latin typeface="Lucida Sans Unicode"/>
              <a:cs typeface="Lucida Sans Unicode"/>
            </a:endParaRPr>
          </a:p>
          <a:p>
            <a:pPr marL="524510" indent="-229235">
              <a:lnSpc>
                <a:spcPct val="100000"/>
              </a:lnSpc>
              <a:spcBef>
                <a:spcPts val="365"/>
              </a:spcBef>
              <a:buClr>
                <a:srgbClr val="CEB866"/>
              </a:buClr>
              <a:buFont typeface="Verdana"/>
              <a:buChar char="◦"/>
              <a:tabLst>
                <a:tab pos="525145" algn="l"/>
              </a:tabLst>
            </a:pP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Topic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– </a:t>
            </a:r>
            <a:r>
              <a:rPr sz="23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Smoking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on</a:t>
            </a:r>
            <a:r>
              <a:rPr sz="2300" spc="-9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300" dirty="0">
                <a:solidFill>
                  <a:srgbClr val="FFFFFF"/>
                </a:solidFill>
                <a:latin typeface="Lucida Sans Unicode"/>
                <a:cs typeface="Lucida Sans Unicode"/>
              </a:rPr>
              <a:t>Campus</a:t>
            </a:r>
            <a:endParaRPr sz="23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430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Mess </a:t>
            </a:r>
            <a:r>
              <a:rPr sz="2100" dirty="0">
                <a:solidFill>
                  <a:srgbClr val="FFFFFF"/>
                </a:solidFill>
                <a:latin typeface="Lucida Sans Unicode"/>
                <a:cs typeface="Lucida Sans Unicode"/>
              </a:rPr>
              <a:t>from cigarette</a:t>
            </a:r>
            <a:r>
              <a:rPr sz="21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buds</a:t>
            </a:r>
            <a:endParaRPr sz="21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395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Second </a:t>
            </a:r>
            <a:r>
              <a:rPr sz="2100" dirty="0">
                <a:solidFill>
                  <a:srgbClr val="FFFFFF"/>
                </a:solidFill>
                <a:latin typeface="Lucida Sans Unicode"/>
                <a:cs typeface="Lucida Sans Unicode"/>
              </a:rPr>
              <a:t>hand</a:t>
            </a:r>
            <a:r>
              <a:rPr sz="2100" spc="-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smoke</a:t>
            </a:r>
            <a:endParaRPr sz="21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409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dirty="0">
                <a:solidFill>
                  <a:srgbClr val="FFFFFF"/>
                </a:solidFill>
                <a:latin typeface="Lucida Sans Unicode"/>
                <a:cs typeface="Lucida Sans Unicode"/>
              </a:rPr>
              <a:t>Bad</a:t>
            </a:r>
            <a:r>
              <a:rPr sz="21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 smell</a:t>
            </a:r>
            <a:endParaRPr sz="21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395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spc="-5" dirty="0">
                <a:solidFill>
                  <a:srgbClr val="FFFFFF"/>
                </a:solidFill>
                <a:latin typeface="Lucida Sans Unicode"/>
                <a:cs typeface="Lucida Sans Unicode"/>
              </a:rPr>
              <a:t>Anti-smoking </a:t>
            </a:r>
            <a:r>
              <a:rPr sz="21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groups</a:t>
            </a:r>
            <a:endParaRPr sz="2100">
              <a:latin typeface="Lucida Sans Unicode"/>
              <a:cs typeface="Lucida Sans Unicode"/>
            </a:endParaRPr>
          </a:p>
          <a:p>
            <a:pPr marL="762635" lvl="1" indent="-229235">
              <a:lnSpc>
                <a:spcPct val="100000"/>
              </a:lnSpc>
              <a:spcBef>
                <a:spcPts val="395"/>
              </a:spcBef>
              <a:buClr>
                <a:srgbClr val="9CAF84"/>
              </a:buClr>
              <a:buFont typeface="Wingdings 2"/>
              <a:buChar char=""/>
              <a:tabLst>
                <a:tab pos="762635" algn="l"/>
                <a:tab pos="763270" algn="l"/>
              </a:tabLst>
            </a:pPr>
            <a:r>
              <a:rPr sz="2100" dirty="0">
                <a:solidFill>
                  <a:srgbClr val="FFFFFF"/>
                </a:solidFill>
                <a:latin typeface="Lucida Sans Unicode"/>
                <a:cs typeface="Lucida Sans Unicode"/>
              </a:rPr>
              <a:t>Health</a:t>
            </a:r>
            <a:r>
              <a:rPr sz="2100" spc="-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1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effects</a:t>
            </a:r>
            <a:endParaRPr sz="21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3050" y="342900"/>
            <a:ext cx="6210300" cy="876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155</Words>
  <Application>Microsoft Office PowerPoint</Application>
  <PresentationFormat>On-screen Show (4:3)</PresentationFormat>
  <Paragraphs>153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 Prewriting is any activity that a write uses to  prepare for writing</vt:lpstr>
      <vt:lpstr> Prewriting helps you:</vt:lpstr>
      <vt:lpstr>PowerPoint Presentation</vt:lpstr>
      <vt:lpstr> Writing</vt:lpstr>
      <vt:lpstr>Writing</vt:lpstr>
      <vt:lpstr>PowerPoint Presentation</vt:lpstr>
      <vt:lpstr> Look at your list and reconsider your topic</vt:lpstr>
      <vt:lpstr> Useful when – trying to think of main points  for your paper or trying to outline your ideas</vt:lpstr>
      <vt:lpstr>PowerPoint Presentation</vt:lpstr>
      <vt:lpstr> If you need to, use a prompt or question to  begin free writing</vt:lpstr>
      <vt:lpstr> Lists are similar to brainstorming but involve</vt:lpstr>
      <vt:lpstr> Useful when – trying to think of main ideas or  points for your paper</vt:lpstr>
      <vt:lpstr>PowerPoint Presentation</vt:lpstr>
      <vt:lpstr> Some questions may lead to others, so don’t  be afraid to write them down while you are  researching</vt:lpstr>
      <vt:lpstr> Make a three column chart</vt:lpstr>
      <vt:lpstr> Useful when – writing about a specific time or  writing an autobiographical piece</vt:lpstr>
      <vt:lpstr>Visual</vt:lpstr>
      <vt:lpstr> This is a type of prewriting that allows you to  explore several ideas as you think of them.</vt:lpstr>
      <vt:lpstr>PowerPoint Presentation</vt:lpstr>
      <vt:lpstr> Useful when – trying to pick a topic of making  a topic more specific</vt:lpstr>
      <vt:lpstr>PowerPoint Presentation</vt:lpstr>
      <vt:lpstr>PowerPoint Presentation</vt:lpstr>
      <vt:lpstr>Verbal</vt:lpstr>
      <vt:lpstr>PowerPoint Presentation</vt:lpstr>
      <vt:lpstr>PowerPoint Presentation</vt:lpstr>
      <vt:lpstr>Outlining Your Paper</vt:lpstr>
      <vt:lpstr>PowerPoint Presentation</vt:lpstr>
      <vt:lpstr> Consider these things:</vt:lpstr>
      <vt:lpstr>PowerPoint Presentation</vt:lpstr>
      <vt:lpstr> Make sure your outline has:</vt:lpstr>
      <vt:lpstr>PowerPoint Presentation</vt:lpstr>
      <vt:lpstr>PowerPoint Presentation</vt:lpstr>
      <vt:lpstr>Thanks and Good Luck!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Izhar Ahmad</cp:lastModifiedBy>
  <cp:revision>1</cp:revision>
  <dcterms:created xsi:type="dcterms:W3CDTF">2020-04-12T16:07:44Z</dcterms:created>
  <dcterms:modified xsi:type="dcterms:W3CDTF">2020-04-12T16:43:52Z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2014-04-02T00:00:00Z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2020-04-12T00:00:00Z</vt:filetime>
  </property>
</Properties>
</file>